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301" r:id="rId3"/>
    <p:sldId id="302" r:id="rId4"/>
    <p:sldId id="292" r:id="rId5"/>
    <p:sldId id="290" r:id="rId6"/>
    <p:sldId id="289" r:id="rId7"/>
    <p:sldId id="312" r:id="rId8"/>
    <p:sldId id="269" r:id="rId9"/>
    <p:sldId id="270" r:id="rId10"/>
    <p:sldId id="266" r:id="rId11"/>
    <p:sldId id="273" r:id="rId12"/>
    <p:sldId id="30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om-ua.com/upload/specproject/9_big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k.wikipedia.org/wiki/191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spect="1" noChangeArrowheads="1"/>
          </p:cNvSpPr>
          <p:nvPr/>
        </p:nvSpPr>
        <p:spPr bwMode="auto">
          <a:xfrm>
            <a:off x="214282" y="142852"/>
            <a:ext cx="8689941" cy="650602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00FFFF"/>
              </a:gs>
              <a:gs pos="100000">
                <a:srgbClr val="FFFFFF"/>
              </a:gs>
            </a:gsLst>
            <a:lin ang="2700000" scaled="1"/>
          </a:gra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8" descr="Картинка 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429684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>
            <a:spLocks noChangeAspect="1"/>
          </p:cNvSpPr>
          <p:nvPr/>
        </p:nvSpPr>
        <p:spPr>
          <a:xfrm>
            <a:off x="214282" y="3140968"/>
            <a:ext cx="86439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E8081D"/>
                </a:solidFill>
                <a:latin typeface="Constantia" pitchFamily="18" charset="0"/>
              </a:rPr>
              <a:t>Пишаюся </a:t>
            </a:r>
          </a:p>
          <a:p>
            <a:r>
              <a:rPr lang="uk-UA" sz="3600" b="1" i="1" dirty="0" smtClean="0">
                <a:solidFill>
                  <a:srgbClr val="E8081D"/>
                </a:solidFill>
                <a:latin typeface="Constantia" pitchFamily="18" charset="0"/>
              </a:rPr>
              <a:t> тобою,</a:t>
            </a:r>
          </a:p>
          <a:p>
            <a:r>
              <a:rPr lang="uk-UA" sz="3600" b="1" i="1" dirty="0">
                <a:solidFill>
                  <a:srgbClr val="E8081D"/>
                </a:solidFill>
                <a:latin typeface="Constantia" pitchFamily="18" charset="0"/>
              </a:rPr>
              <a:t> </a:t>
            </a:r>
            <a:r>
              <a:rPr lang="uk-UA" sz="3600" b="1" i="1" dirty="0" smtClean="0">
                <a:solidFill>
                  <a:srgbClr val="E8081D"/>
                </a:solidFill>
                <a:latin typeface="Constantia" pitchFamily="18" charset="0"/>
              </a:rPr>
              <a:t>мій рідний краю</a:t>
            </a:r>
          </a:p>
          <a:p>
            <a:r>
              <a:rPr lang="uk-UA" sz="3200" b="1" i="1" dirty="0">
                <a:solidFill>
                  <a:srgbClr val="E8081D"/>
                </a:solidFill>
                <a:latin typeface="Constantia" pitchFamily="18" charset="0"/>
              </a:rPr>
              <a:t>П</a:t>
            </a:r>
            <a:r>
              <a:rPr lang="uk-UA" sz="3200" b="1" i="1" dirty="0" smtClean="0">
                <a:solidFill>
                  <a:srgbClr val="E8081D"/>
                </a:solidFill>
                <a:latin typeface="Constantia" pitchFamily="18" charset="0"/>
              </a:rPr>
              <a:t>ідготувала:</a:t>
            </a:r>
          </a:p>
          <a:p>
            <a:r>
              <a:rPr lang="uk-UA" sz="3200" b="1" i="1" dirty="0" smtClean="0">
                <a:solidFill>
                  <a:srgbClr val="E8081D"/>
                </a:solidFill>
                <a:latin typeface="Constantia" pitchFamily="18" charset="0"/>
              </a:rPr>
              <a:t>Учениця 11 класу</a:t>
            </a:r>
          </a:p>
          <a:p>
            <a:r>
              <a:rPr lang="uk-UA" sz="3200" b="1" i="1" dirty="0" err="1" smtClean="0">
                <a:solidFill>
                  <a:srgbClr val="E8081D"/>
                </a:solidFill>
                <a:latin typeface="Constantia" pitchFamily="18" charset="0"/>
              </a:rPr>
              <a:t>Мендограло</a:t>
            </a:r>
            <a:r>
              <a:rPr lang="uk-UA" sz="3200" b="1" i="1" dirty="0" smtClean="0">
                <a:solidFill>
                  <a:srgbClr val="E8081D"/>
                </a:solidFill>
                <a:latin typeface="Constantia" pitchFamily="18" charset="0"/>
              </a:rPr>
              <a:t> Аліна</a:t>
            </a:r>
            <a:endParaRPr lang="uk-UA" sz="3200" b="1" i="1" dirty="0">
              <a:solidFill>
                <a:srgbClr val="E8081D"/>
              </a:solidFill>
              <a:latin typeface="Constantia" pitchFamily="18" charset="0"/>
            </a:endParaRPr>
          </a:p>
          <a:p>
            <a:r>
              <a:rPr lang="uk-UA" sz="6000" b="1" i="1" dirty="0">
                <a:solidFill>
                  <a:srgbClr val="E8081D"/>
                </a:solidFill>
                <a:latin typeface="Constantia" pitchFamily="18" charset="0"/>
              </a:rPr>
              <a:t>     </a:t>
            </a:r>
            <a:r>
              <a:rPr lang="uk-UA" sz="6000" b="1" i="1" dirty="0" smtClean="0">
                <a:solidFill>
                  <a:srgbClr val="E8081D"/>
                </a:solidFill>
                <a:latin typeface="Constantia" pitchFamily="18" charset="0"/>
              </a:rPr>
              <a:t>        </a:t>
            </a:r>
            <a:endParaRPr lang="uk-UA" sz="6000" b="1" i="1" dirty="0">
              <a:solidFill>
                <a:srgbClr val="E8081D"/>
              </a:solidFill>
              <a:latin typeface="Constantia" pitchFamily="18" charset="0"/>
            </a:endParaRPr>
          </a:p>
          <a:p>
            <a:r>
              <a:rPr lang="uk-UA" sz="6000" b="1" i="1" dirty="0">
                <a:solidFill>
                  <a:srgbClr val="E8081D"/>
                </a:solidFill>
                <a:latin typeface="Constantia" pitchFamily="18" charset="0"/>
              </a:rPr>
              <a:t>                    </a:t>
            </a:r>
            <a:endParaRPr lang="ru-RU" sz="6000" b="1" i="1" dirty="0">
              <a:solidFill>
                <a:srgbClr val="E8081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 noChangeAspect="1"/>
          </p:cNvGrpSpPr>
          <p:nvPr/>
        </p:nvGrpSpPr>
        <p:grpSpPr bwMode="auto">
          <a:xfrm>
            <a:off x="195935" y="213827"/>
            <a:ext cx="8703936" cy="6429883"/>
            <a:chOff x="2281" y="2668"/>
            <a:chExt cx="12099" cy="7550"/>
          </a:xfrm>
        </p:grpSpPr>
        <p:sp>
          <p:nvSpPr>
            <p:cNvPr id="7171" name="AutoShape 3"/>
            <p:cNvSpPr>
              <a:spLocks noChangeAspect="1" noChangeArrowheads="1"/>
            </p:cNvSpPr>
            <p:nvPr/>
          </p:nvSpPr>
          <p:spPr bwMode="auto">
            <a:xfrm>
              <a:off x="2281" y="2668"/>
              <a:ext cx="12099" cy="75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 cmpd="thickThin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2" name="Rectangle 4"/>
            <p:cNvSpPr>
              <a:spLocks noRot="1" noChangeArrowheads="1"/>
            </p:cNvSpPr>
            <p:nvPr/>
          </p:nvSpPr>
          <p:spPr bwMode="auto">
            <a:xfrm>
              <a:off x="4743" y="4220"/>
              <a:ext cx="7799" cy="5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7328" tIns="18665" rIns="37328" bIns="18665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5935" y="213827"/>
            <a:ext cx="8703936" cy="1321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Пишаюсь рідним краєм-бо люди в нас трудівники!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16" y="1535572"/>
            <a:ext cx="4304575" cy="3477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331342"/>
            <a:ext cx="4392488" cy="33123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Бо діти в нас веселі </a:t>
            </a:r>
            <a:r>
              <a:rPr lang="uk-UA" sz="4400" dirty="0" err="1" smtClean="0"/>
              <a:t>гомінкі,активні</a:t>
            </a:r>
            <a:r>
              <a:rPr lang="uk-UA" sz="4400" dirty="0" smtClean="0"/>
              <a:t> і талановиті…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4572000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68960"/>
            <a:ext cx="4572000" cy="37890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/>
          </p:cNvSpPr>
          <p:nvPr/>
        </p:nvSpPr>
        <p:spPr bwMode="auto">
          <a:xfrm>
            <a:off x="249634" y="108697"/>
            <a:ext cx="8689941" cy="65060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організатор\Desktop\презентація\Рисунок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25" y="3369104"/>
            <a:ext cx="440055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рганізатор\Desktop\презентація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9" y="3396884"/>
            <a:ext cx="4359275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рганізатор\Desktop\презентація\Рисунок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10" y="63437"/>
            <a:ext cx="4333875" cy="3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рганізатор\Desktop\презентація\Рисунок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8" y="108697"/>
            <a:ext cx="4359275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20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Люблю свій рідний край, люблю своє село,</a:t>
            </a:r>
          </a:p>
          <a:p>
            <a:pPr algn="ctr"/>
            <a:r>
              <a:rPr lang="uk-UA" sz="2800" dirty="0" smtClean="0"/>
              <a:t>Бажаю щоб воно - буяло і цвіло,</a:t>
            </a:r>
          </a:p>
          <a:p>
            <a:pPr algn="ctr"/>
            <a:r>
              <a:rPr lang="uk-UA" sz="2800" dirty="0" smtClean="0"/>
              <a:t>Щоб сонечко сіяло дарило нам тепло.</a:t>
            </a:r>
          </a:p>
          <a:p>
            <a:pPr algn="ctr"/>
            <a:r>
              <a:rPr lang="uk-UA" sz="2800" dirty="0" smtClean="0"/>
              <a:t>Щоб мирно нам жилося і добре  нам було!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88840"/>
            <a:ext cx="5148064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Щоб червоніла в нас калина,</a:t>
            </a:r>
          </a:p>
          <a:p>
            <a:pPr algn="ctr"/>
            <a:r>
              <a:rPr lang="uk-UA" sz="2800" dirty="0" smtClean="0"/>
              <a:t>Була міцна родина!</a:t>
            </a:r>
          </a:p>
          <a:p>
            <a:pPr algn="ctr"/>
            <a:r>
              <a:rPr lang="uk-UA" sz="2800" dirty="0" smtClean="0"/>
              <a:t>Щоб було в нас людей багато,</a:t>
            </a:r>
          </a:p>
          <a:p>
            <a:pPr algn="ctr"/>
            <a:r>
              <a:rPr lang="uk-UA" sz="2800" dirty="0" smtClean="0"/>
              <a:t>І що не день-щоб було свято!</a:t>
            </a:r>
          </a:p>
          <a:p>
            <a:pPr algn="ctr"/>
            <a:r>
              <a:rPr lang="uk-UA" sz="2800" dirty="0" smtClean="0"/>
              <a:t>Щоб не цуралися нас люди,</a:t>
            </a:r>
          </a:p>
          <a:p>
            <a:pPr algn="ctr"/>
            <a:r>
              <a:rPr lang="uk-UA" sz="2800" dirty="0" smtClean="0"/>
              <a:t>І знали нас повсюди!</a:t>
            </a:r>
          </a:p>
          <a:p>
            <a:pPr algn="ctr"/>
            <a:r>
              <a:rPr lang="uk-UA" sz="2800" dirty="0" err="1" smtClean="0"/>
              <a:t>Бажаю,щоб</a:t>
            </a:r>
            <a:r>
              <a:rPr lang="uk-UA" sz="2800" dirty="0" smtClean="0"/>
              <a:t> усе хороше,</a:t>
            </a:r>
          </a:p>
          <a:p>
            <a:pPr algn="ctr"/>
            <a:r>
              <a:rPr lang="uk-UA" sz="2800" dirty="0" smtClean="0"/>
              <a:t>У нас і у вас збулося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C:\Users\організатор\Desktop\презентація\Рисунок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92" y="2204864"/>
            <a:ext cx="4248150" cy="4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/>
          </p:cNvSpPr>
          <p:nvPr/>
        </p:nvSpPr>
        <p:spPr bwMode="auto">
          <a:xfrm>
            <a:off x="214282" y="142852"/>
            <a:ext cx="8689941" cy="65060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err="1">
                <a:solidFill>
                  <a:srgbClr val="222222"/>
                </a:solidFill>
              </a:rPr>
              <a:t>Дмитру́шки</a:t>
            </a:r>
            <a:r>
              <a:rPr lang="ru-RU" sz="2400" dirty="0">
                <a:solidFill>
                  <a:srgbClr val="222222"/>
                </a:solidFill>
              </a:rPr>
              <a:t> </a:t>
            </a:r>
            <a:r>
              <a:rPr lang="ru-RU" sz="2400" dirty="0"/>
              <a:t>(з </a:t>
            </a:r>
            <a:r>
              <a:rPr lang="ru-RU" sz="2400" dirty="0" smtClean="0"/>
              <a:t>1842</a:t>
            </a:r>
            <a:r>
              <a:rPr lang="ru-RU" sz="2400" dirty="0"/>
              <a:t> до </a:t>
            </a:r>
            <a:r>
              <a:rPr lang="ru-RU" sz="2400" dirty="0" smtClean="0"/>
              <a:t>1917</a:t>
            </a:r>
            <a:r>
              <a:rPr lang="ru-RU" sz="2400" dirty="0">
                <a:hlinkClick r:id="rId2" tooltip="1917"/>
              </a:rPr>
              <a:t> </a:t>
            </a:r>
            <a:r>
              <a:rPr lang="ru-RU" sz="2400" dirty="0"/>
              <a:t>року </a:t>
            </a:r>
            <a:r>
              <a:rPr lang="ru-RU" sz="2400" i="1" dirty="0" err="1"/>
              <a:t>Дмитрівське</a:t>
            </a:r>
            <a:r>
              <a:rPr lang="ru-RU" sz="2400" dirty="0"/>
              <a:t>) — село в </a:t>
            </a:r>
            <a:r>
              <a:rPr lang="ru-RU" sz="2400" dirty="0" err="1"/>
              <a:t>Україні</a:t>
            </a:r>
            <a:r>
              <a:rPr lang="ru-RU" sz="2400" dirty="0"/>
              <a:t>, в </a:t>
            </a:r>
            <a:r>
              <a:rPr lang="ru-RU" sz="2400" dirty="0" err="1" smtClean="0"/>
              <a:t>Уманському</a:t>
            </a:r>
            <a:r>
              <a:rPr lang="ru-RU" sz="2400" dirty="0"/>
              <a:t> </a:t>
            </a:r>
            <a:r>
              <a:rPr lang="ru-RU" sz="2400" dirty="0" err="1" smtClean="0"/>
              <a:t>районі</a:t>
            </a:r>
            <a:r>
              <a:rPr lang="ru-RU" sz="2400" dirty="0"/>
              <a:t> </a:t>
            </a:r>
            <a:r>
              <a:rPr lang="ru-RU" sz="2400" dirty="0" err="1" smtClean="0"/>
              <a:t>Черкаської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. </a:t>
            </a:r>
            <a:r>
              <a:rPr lang="ru-RU" sz="2400" dirty="0"/>
              <a:t>У </a:t>
            </a:r>
            <a:r>
              <a:rPr lang="ru-RU" sz="2400" dirty="0" err="1"/>
              <a:t>селі</a:t>
            </a:r>
            <a:r>
              <a:rPr lang="ru-RU" sz="2400" dirty="0"/>
              <a:t> </a:t>
            </a:r>
            <a:r>
              <a:rPr lang="ru-RU" sz="2400" dirty="0" err="1"/>
              <a:t>мешкає</a:t>
            </a:r>
            <a:r>
              <a:rPr lang="ru-RU" sz="2400" dirty="0"/>
              <a:t> 2044 людей. Село </a:t>
            </a:r>
            <a:r>
              <a:rPr lang="ru-RU" sz="2400" dirty="0" err="1"/>
              <a:t>розташоване</a:t>
            </a:r>
            <a:r>
              <a:rPr lang="ru-RU" sz="2400" dirty="0"/>
              <a:t> за 2,5 км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автомагістралі</a:t>
            </a:r>
            <a:r>
              <a:rPr lang="ru-RU" sz="2400" dirty="0"/>
              <a:t> </a:t>
            </a:r>
            <a:r>
              <a:rPr lang="ru-RU" sz="2400" dirty="0" err="1"/>
              <a:t>Київ</a:t>
            </a:r>
            <a:r>
              <a:rPr lang="ru-RU" sz="2400" dirty="0"/>
              <a:t> — Одеса М05 </a:t>
            </a:r>
            <a:r>
              <a:rPr lang="en-US" sz="2400" dirty="0"/>
              <a:t>E95 </a:t>
            </a:r>
            <a:r>
              <a:rPr lang="ru-RU" sz="2400" dirty="0"/>
              <a:t>і за 7 км на </a:t>
            </a:r>
            <a:r>
              <a:rPr lang="ru-RU" sz="2400" dirty="0" err="1"/>
              <a:t>північний</a:t>
            </a:r>
            <a:r>
              <a:rPr lang="ru-RU" sz="2400" dirty="0"/>
              <a:t> </a:t>
            </a:r>
            <a:r>
              <a:rPr lang="ru-RU" sz="2400" dirty="0" err="1"/>
              <a:t>схід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районного центру та </a:t>
            </a:r>
            <a:r>
              <a:rPr lang="ru-RU" sz="2400" dirty="0" err="1"/>
              <a:t>залізничної</a:t>
            </a:r>
            <a:r>
              <a:rPr lang="ru-RU" sz="2400" dirty="0"/>
              <a:t> </a:t>
            </a:r>
            <a:r>
              <a:rPr lang="ru-RU" sz="2400" dirty="0" err="1" smtClean="0"/>
              <a:t>станції</a:t>
            </a:r>
            <a:r>
              <a:rPr lang="ru-RU" sz="24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76872"/>
            <a:ext cx="8689941" cy="43720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spect="1" noChangeArrowheads="1"/>
          </p:cNvSpPr>
          <p:nvPr/>
        </p:nvSpPr>
        <p:spPr bwMode="auto">
          <a:xfrm>
            <a:off x="214282" y="142852"/>
            <a:ext cx="8689941" cy="650602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00FFFF"/>
              </a:gs>
              <a:gs pos="100000">
                <a:srgbClr val="FFFFFF"/>
              </a:gs>
            </a:gsLst>
            <a:lin ang="2700000" scaled="1"/>
          </a:gra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4114"/>
            <a:ext cx="8748518" cy="65659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97741" y="142852"/>
            <a:ext cx="8765059" cy="6340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Дмитрушках</a:t>
            </a:r>
            <a:r>
              <a:rPr lang="ru-RU" sz="2000" dirty="0"/>
              <a:t> </a:t>
            </a:r>
            <a:r>
              <a:rPr lang="ru-RU" sz="2000" dirty="0" err="1"/>
              <a:t>виявлено</a:t>
            </a:r>
            <a:r>
              <a:rPr lang="ru-RU" sz="2000" dirty="0"/>
              <a:t> 20 </a:t>
            </a:r>
            <a:r>
              <a:rPr lang="ru-RU" sz="2000" dirty="0" err="1"/>
              <a:t>археологічних</a:t>
            </a:r>
            <a:r>
              <a:rPr lang="ru-RU" sz="2000" dirty="0"/>
              <a:t> </a:t>
            </a:r>
            <a:r>
              <a:rPr lang="ru-RU" sz="2000" dirty="0" err="1"/>
              <a:t>пам'яток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, </a:t>
            </a:r>
            <a:r>
              <a:rPr lang="ru-RU" sz="2000" dirty="0" err="1"/>
              <a:t>залишки</a:t>
            </a:r>
            <a:r>
              <a:rPr lang="ru-RU" sz="2000" dirty="0"/>
              <a:t> 6 </a:t>
            </a:r>
            <a:r>
              <a:rPr lang="ru-RU" sz="2000" dirty="0" err="1"/>
              <a:t>поселень</a:t>
            </a:r>
            <a:r>
              <a:rPr lang="ru-RU" sz="2000" dirty="0"/>
              <a:t> </a:t>
            </a:r>
            <a:r>
              <a:rPr lang="ru-RU" sz="2000" dirty="0" err="1"/>
              <a:t>трипільської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, 6 </a:t>
            </a:r>
            <a:r>
              <a:rPr lang="ru-RU" sz="2000" dirty="0" err="1"/>
              <a:t>поселень</a:t>
            </a:r>
            <a:r>
              <a:rPr lang="ru-RU" sz="2000" dirty="0"/>
              <a:t> </a:t>
            </a:r>
            <a:r>
              <a:rPr lang="ru-RU" sz="2000" dirty="0" err="1"/>
              <a:t>доби</a:t>
            </a:r>
            <a:r>
              <a:rPr lang="ru-RU" sz="2000" dirty="0"/>
              <a:t> </a:t>
            </a:r>
            <a:r>
              <a:rPr lang="ru-RU" sz="2000" dirty="0" err="1"/>
              <a:t>бронзи</a:t>
            </a:r>
            <a:r>
              <a:rPr lang="ru-RU" sz="2000" dirty="0"/>
              <a:t> та 6 </a:t>
            </a:r>
            <a:r>
              <a:rPr lang="ru-RU" sz="2000" dirty="0" err="1"/>
              <a:t>слов'янських</a:t>
            </a:r>
            <a:r>
              <a:rPr lang="ru-RU" sz="2000" dirty="0"/>
              <a:t> </a:t>
            </a:r>
            <a:r>
              <a:rPr lang="ru-RU" sz="2000" dirty="0" err="1"/>
              <a:t>поселень</a:t>
            </a:r>
            <a:r>
              <a:rPr lang="ru-RU" sz="2000" dirty="0"/>
              <a:t> </a:t>
            </a:r>
            <a:r>
              <a:rPr lang="ru-RU" sz="2000" dirty="0" err="1"/>
              <a:t>черняхівської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 smtClean="0"/>
              <a:t>.</a:t>
            </a:r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222222"/>
                </a:solidFill>
              </a:rPr>
              <a:t>У </a:t>
            </a:r>
            <a:r>
              <a:rPr lang="en-US" sz="2000" dirty="0"/>
              <a:t>XVIII </a:t>
            </a:r>
            <a:r>
              <a:rPr lang="ru-RU" sz="2000" dirty="0" err="1" smtClean="0"/>
              <a:t>столітті</a:t>
            </a:r>
            <a:r>
              <a:rPr lang="ru-RU" sz="2000" dirty="0">
                <a:solidFill>
                  <a:srgbClr val="222222"/>
                </a:solidFill>
              </a:rPr>
              <a:t> </a:t>
            </a:r>
            <a:r>
              <a:rPr lang="ru-RU" sz="2000" dirty="0" err="1">
                <a:solidFill>
                  <a:srgbClr val="222222"/>
                </a:solidFill>
              </a:rPr>
              <a:t>існувало</a:t>
            </a:r>
            <a:r>
              <a:rPr lang="ru-RU" sz="2000" dirty="0">
                <a:solidFill>
                  <a:srgbClr val="222222"/>
                </a:solidFill>
              </a:rPr>
              <a:t> два села: </a:t>
            </a:r>
            <a:r>
              <a:rPr lang="ru-RU" sz="2000" dirty="0" err="1">
                <a:solidFill>
                  <a:srgbClr val="222222"/>
                </a:solidFill>
              </a:rPr>
              <a:t>Старі</a:t>
            </a:r>
            <a:r>
              <a:rPr lang="ru-RU" sz="2000" dirty="0">
                <a:solidFill>
                  <a:srgbClr val="222222"/>
                </a:solidFill>
              </a:rPr>
              <a:t> і </a:t>
            </a:r>
            <a:r>
              <a:rPr lang="ru-RU" sz="2000" dirty="0" err="1">
                <a:solidFill>
                  <a:srgbClr val="222222"/>
                </a:solidFill>
              </a:rPr>
              <a:t>Малі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Дмитрушки</a:t>
            </a:r>
            <a:r>
              <a:rPr lang="ru-RU" sz="2000" dirty="0">
                <a:solidFill>
                  <a:srgbClr val="222222"/>
                </a:solidFill>
              </a:rPr>
              <a:t>. </a:t>
            </a:r>
            <a:r>
              <a:rPr lang="ru-RU" sz="2000" dirty="0"/>
              <a:t>1842</a:t>
            </a:r>
            <a:r>
              <a:rPr lang="ru-RU" sz="2000" dirty="0">
                <a:solidFill>
                  <a:srgbClr val="222222"/>
                </a:solidFill>
              </a:rPr>
              <a:t> року </a:t>
            </a:r>
            <a:r>
              <a:rPr lang="ru-RU" sz="2000" dirty="0" err="1">
                <a:solidFill>
                  <a:srgbClr val="222222"/>
                </a:solidFill>
              </a:rPr>
              <a:t>їх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об'єднано</a:t>
            </a:r>
            <a:r>
              <a:rPr lang="ru-RU" sz="2000" dirty="0">
                <a:solidFill>
                  <a:srgbClr val="222222"/>
                </a:solidFill>
              </a:rPr>
              <a:t> в один населений пункт з </a:t>
            </a:r>
            <a:r>
              <a:rPr lang="ru-RU" sz="2000" dirty="0" err="1">
                <a:solidFill>
                  <a:srgbClr val="222222"/>
                </a:solidFill>
              </a:rPr>
              <a:t>назвою</a:t>
            </a:r>
            <a:r>
              <a:rPr lang="ru-RU" sz="2000" dirty="0">
                <a:solidFill>
                  <a:srgbClr val="222222"/>
                </a:solidFill>
              </a:rPr>
              <a:t> — </a:t>
            </a:r>
            <a:r>
              <a:rPr lang="ru-RU" sz="2000" dirty="0" err="1" smtClean="0"/>
              <a:t>Дмитрівське</a:t>
            </a:r>
            <a:r>
              <a:rPr lang="ru-RU" sz="2000" dirty="0" err="1" smtClean="0">
                <a:solidFill>
                  <a:srgbClr val="222222"/>
                </a:solidFill>
              </a:rPr>
              <a:t>.В</a:t>
            </a:r>
            <a:r>
              <a:rPr lang="ru-RU" sz="2000" dirty="0" smtClean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Малих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Дмитрушках</a:t>
            </a:r>
            <a:r>
              <a:rPr lang="ru-RU" sz="2000" dirty="0">
                <a:solidFill>
                  <a:srgbClr val="222222"/>
                </a:solidFill>
              </a:rPr>
              <a:t> бл.1820 року </a:t>
            </a:r>
            <a:r>
              <a:rPr lang="ru-RU" sz="2000" dirty="0" err="1">
                <a:solidFill>
                  <a:srgbClr val="222222"/>
                </a:solidFill>
              </a:rPr>
              <a:t>народився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батько</a:t>
            </a:r>
            <a:r>
              <a:rPr lang="ru-RU" sz="2000" dirty="0">
                <a:solidFill>
                  <a:srgbClr val="222222"/>
                </a:solidFill>
              </a:rPr>
              <a:t> митрополита </a:t>
            </a:r>
            <a:r>
              <a:rPr lang="ru-RU" sz="2000" dirty="0" smtClean="0"/>
              <a:t>Василя</a:t>
            </a:r>
            <a:r>
              <a:rPr lang="ru-RU" sz="2000" dirty="0" smtClean="0">
                <a:solidFill>
                  <a:srgbClr val="0B0080"/>
                </a:solidFill>
              </a:rPr>
              <a:t> </a:t>
            </a:r>
            <a:r>
              <a:rPr lang="ru-RU" sz="2000" dirty="0" err="1"/>
              <a:t>Липківського</a:t>
            </a:r>
            <a:r>
              <a:rPr lang="ru-RU" sz="2000" dirty="0">
                <a:solidFill>
                  <a:srgbClr val="222222"/>
                </a:solidFill>
              </a:rPr>
              <a:t> - </a:t>
            </a:r>
            <a:r>
              <a:rPr lang="ru-RU" sz="2000" dirty="0" err="1">
                <a:solidFill>
                  <a:srgbClr val="222222"/>
                </a:solidFill>
              </a:rPr>
              <a:t>Костянтин</a:t>
            </a:r>
            <a:r>
              <a:rPr lang="ru-RU" sz="2000" dirty="0">
                <a:solidFill>
                  <a:srgbClr val="222222"/>
                </a:solidFill>
              </a:rPr>
              <a:t>, тут же служив </a:t>
            </a:r>
            <a:r>
              <a:rPr lang="ru-RU" sz="2000" dirty="0" err="1">
                <a:solidFill>
                  <a:srgbClr val="222222"/>
                </a:solidFill>
              </a:rPr>
              <a:t>священиком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його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дід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Фотій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Липківський</a:t>
            </a:r>
            <a:r>
              <a:rPr lang="ru-RU" sz="2000" dirty="0">
                <a:solidFill>
                  <a:srgbClr val="222222"/>
                </a:solidFill>
              </a:rPr>
              <a:t> та </a:t>
            </a:r>
            <a:r>
              <a:rPr lang="ru-RU" sz="2000" dirty="0" err="1">
                <a:solidFill>
                  <a:srgbClr val="222222"/>
                </a:solidFill>
              </a:rPr>
              <a:t>дячком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прадід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Лаврентій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</a:rPr>
              <a:t>Липківський</a:t>
            </a:r>
            <a:r>
              <a:rPr lang="ru-RU" sz="2000" dirty="0" smtClean="0">
                <a:solidFill>
                  <a:srgbClr val="222222"/>
                </a:solidFill>
              </a:rPr>
              <a:t>.</a:t>
            </a:r>
            <a:endParaRPr lang="ru-RU" sz="2000" dirty="0">
              <a:solidFill>
                <a:srgbClr val="222222"/>
              </a:solidFill>
            </a:endParaRPr>
          </a:p>
          <a:p>
            <a:r>
              <a:rPr lang="ru-RU" sz="2000" dirty="0" err="1">
                <a:solidFill>
                  <a:srgbClr val="222222"/>
                </a:solidFill>
              </a:rPr>
              <a:t>Під</a:t>
            </a:r>
            <a:r>
              <a:rPr lang="ru-RU" sz="2000" dirty="0">
                <a:solidFill>
                  <a:srgbClr val="222222"/>
                </a:solidFill>
              </a:rPr>
              <a:t> час </a:t>
            </a:r>
            <a:r>
              <a:rPr lang="ru-RU" sz="2000" dirty="0"/>
              <a:t>Голодомору 1932–1933 </a:t>
            </a:r>
            <a:r>
              <a:rPr lang="ru-RU" sz="2000" dirty="0" err="1"/>
              <a:t>років</a:t>
            </a:r>
            <a:r>
              <a:rPr lang="ru-RU" sz="2000" dirty="0">
                <a:solidFill>
                  <a:srgbClr val="222222"/>
                </a:solidFill>
              </a:rPr>
              <a:t>, </a:t>
            </a:r>
            <a:r>
              <a:rPr lang="ru-RU" sz="2000" dirty="0" err="1">
                <a:solidFill>
                  <a:srgbClr val="222222"/>
                </a:solidFill>
              </a:rPr>
              <a:t>тільки</a:t>
            </a:r>
            <a:r>
              <a:rPr lang="ru-RU" sz="2000" dirty="0">
                <a:solidFill>
                  <a:srgbClr val="222222"/>
                </a:solidFill>
              </a:rPr>
              <a:t> за </a:t>
            </a:r>
            <a:r>
              <a:rPr lang="ru-RU" sz="2000" dirty="0" err="1">
                <a:solidFill>
                  <a:srgbClr val="222222"/>
                </a:solidFill>
              </a:rPr>
              <a:t>офіційними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даними</a:t>
            </a:r>
            <a:r>
              <a:rPr lang="ru-RU" sz="2000" dirty="0">
                <a:solidFill>
                  <a:srgbClr val="222222"/>
                </a:solidFill>
              </a:rPr>
              <a:t>, </a:t>
            </a:r>
            <a:r>
              <a:rPr lang="ru-RU" sz="2000" dirty="0" err="1">
                <a:solidFill>
                  <a:srgbClr val="222222"/>
                </a:solidFill>
              </a:rPr>
              <a:t>від</a:t>
            </a:r>
            <a:r>
              <a:rPr lang="ru-RU" sz="2000" dirty="0">
                <a:solidFill>
                  <a:srgbClr val="222222"/>
                </a:solidFill>
              </a:rPr>
              <a:t> голоду померло 340 </a:t>
            </a:r>
            <a:r>
              <a:rPr lang="ru-RU" sz="2000" dirty="0" err="1">
                <a:solidFill>
                  <a:srgbClr val="222222"/>
                </a:solidFill>
              </a:rPr>
              <a:t>мешканців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smtClean="0">
                <a:solidFill>
                  <a:srgbClr val="222222"/>
                </a:solidFill>
              </a:rPr>
              <a:t>села.457 </a:t>
            </a:r>
            <a:r>
              <a:rPr lang="ru-RU" sz="2000" dirty="0" err="1">
                <a:solidFill>
                  <a:srgbClr val="222222"/>
                </a:solidFill>
              </a:rPr>
              <a:t>жителів</a:t>
            </a:r>
            <a:r>
              <a:rPr lang="ru-RU" sz="2000" dirty="0">
                <a:solidFill>
                  <a:srgbClr val="222222"/>
                </a:solidFill>
              </a:rPr>
              <a:t> села брало участь у </a:t>
            </a:r>
            <a:r>
              <a:rPr lang="ru-RU" sz="2000" dirty="0" err="1"/>
              <a:t>Другій</a:t>
            </a:r>
            <a:r>
              <a:rPr lang="ru-RU" sz="2000" dirty="0"/>
              <a:t> </a:t>
            </a:r>
            <a:r>
              <a:rPr lang="ru-RU" sz="2000" dirty="0" err="1"/>
              <a:t>світовій</a:t>
            </a:r>
            <a:r>
              <a:rPr lang="ru-RU" sz="2000" dirty="0"/>
              <a:t> </a:t>
            </a:r>
            <a:r>
              <a:rPr lang="ru-RU" sz="2000" dirty="0" err="1"/>
              <a:t>війні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222222"/>
                </a:solidFill>
              </a:rPr>
              <a:t>з них 284 — </a:t>
            </a:r>
            <a:r>
              <a:rPr lang="ru-RU" sz="2000" dirty="0" err="1">
                <a:solidFill>
                  <a:srgbClr val="222222"/>
                </a:solidFill>
              </a:rPr>
              <a:t>загинуло</a:t>
            </a:r>
            <a:r>
              <a:rPr lang="ru-RU" sz="2000" dirty="0">
                <a:solidFill>
                  <a:srgbClr val="222222"/>
                </a:solidFill>
              </a:rPr>
              <a:t>, 373 — </a:t>
            </a:r>
            <a:r>
              <a:rPr lang="ru-RU" sz="2000" dirty="0" err="1">
                <a:solidFill>
                  <a:srgbClr val="222222"/>
                </a:solidFill>
              </a:rPr>
              <a:t>нагороджено</a:t>
            </a:r>
            <a:r>
              <a:rPr lang="ru-RU" sz="2000" dirty="0">
                <a:solidFill>
                  <a:srgbClr val="222222"/>
                </a:solidFill>
              </a:rPr>
              <a:t> орденами й медалями. </a:t>
            </a:r>
            <a:r>
              <a:rPr lang="ru-RU" sz="2000" dirty="0"/>
              <a:t>1967</a:t>
            </a:r>
            <a:r>
              <a:rPr lang="ru-RU" sz="2000" dirty="0">
                <a:solidFill>
                  <a:srgbClr val="222222"/>
                </a:solidFill>
              </a:rPr>
              <a:t> року </a:t>
            </a:r>
            <a:r>
              <a:rPr lang="ru-RU" sz="2000" dirty="0" err="1">
                <a:solidFill>
                  <a:srgbClr val="222222"/>
                </a:solidFill>
              </a:rPr>
              <a:t>встановлено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обеліск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воїнам</a:t>
            </a:r>
            <a:r>
              <a:rPr lang="ru-RU" sz="2000" dirty="0">
                <a:solidFill>
                  <a:srgbClr val="222222"/>
                </a:solidFill>
              </a:rPr>
              <a:t>-односельчанам </a:t>
            </a:r>
            <a:r>
              <a:rPr lang="ru-RU" sz="2000" dirty="0" err="1">
                <a:solidFill>
                  <a:srgbClr val="222222"/>
                </a:solidFill>
              </a:rPr>
              <a:t>односельцям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загиблим</a:t>
            </a:r>
            <a:r>
              <a:rPr lang="ru-RU" sz="2000" dirty="0">
                <a:solidFill>
                  <a:srgbClr val="222222"/>
                </a:solidFill>
              </a:rPr>
              <a:t> у </a:t>
            </a:r>
            <a:r>
              <a:rPr lang="ru-RU" sz="2000" dirty="0" err="1" smtClean="0">
                <a:solidFill>
                  <a:srgbClr val="222222"/>
                </a:solidFill>
              </a:rPr>
              <a:t>війні.В</a:t>
            </a:r>
            <a:r>
              <a:rPr lang="ru-RU" sz="2000" dirty="0" smtClean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селі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працюють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середня</a:t>
            </a:r>
            <a:r>
              <a:rPr lang="ru-RU" sz="2000" dirty="0">
                <a:solidFill>
                  <a:srgbClr val="222222"/>
                </a:solidFill>
              </a:rPr>
              <a:t> школа, </a:t>
            </a:r>
            <a:r>
              <a:rPr lang="ru-RU" sz="2000" dirty="0" err="1">
                <a:solidFill>
                  <a:srgbClr val="222222"/>
                </a:solidFill>
              </a:rPr>
              <a:t>будинок</a:t>
            </a:r>
            <a:r>
              <a:rPr lang="ru-RU" sz="2000" dirty="0">
                <a:solidFill>
                  <a:srgbClr val="222222"/>
                </a:solidFill>
              </a:rPr>
              <a:t> </a:t>
            </a:r>
            <a:r>
              <a:rPr lang="ru-RU" sz="2000" dirty="0" err="1">
                <a:solidFill>
                  <a:srgbClr val="222222"/>
                </a:solidFill>
              </a:rPr>
              <a:t>культури</a:t>
            </a:r>
            <a:r>
              <a:rPr lang="ru-RU" sz="2000" dirty="0">
                <a:solidFill>
                  <a:srgbClr val="222222"/>
                </a:solidFill>
              </a:rPr>
              <a:t>, </a:t>
            </a:r>
            <a:r>
              <a:rPr lang="ru-RU" sz="2000" dirty="0" err="1">
                <a:solidFill>
                  <a:srgbClr val="222222"/>
                </a:solidFill>
              </a:rPr>
              <a:t>бібліотека</a:t>
            </a:r>
            <a:r>
              <a:rPr lang="ru-RU" sz="2000" dirty="0">
                <a:solidFill>
                  <a:srgbClr val="222222"/>
                </a:solidFill>
              </a:rPr>
              <a:t> з фондом 10,5 тис. книг, З </a:t>
            </a:r>
            <a:r>
              <a:rPr lang="ru-RU" sz="2000" dirty="0" err="1">
                <a:solidFill>
                  <a:srgbClr val="222222"/>
                </a:solidFill>
              </a:rPr>
              <a:t>магазини</a:t>
            </a:r>
            <a:r>
              <a:rPr lang="ru-RU" sz="2000" dirty="0">
                <a:solidFill>
                  <a:srgbClr val="222222"/>
                </a:solidFill>
              </a:rPr>
              <a:t> і </a:t>
            </a:r>
            <a:r>
              <a:rPr lang="ru-RU" sz="2000" dirty="0" err="1" smtClean="0">
                <a:solidFill>
                  <a:srgbClr val="222222"/>
                </a:solidFill>
              </a:rPr>
              <a:t>чайна,Уродженцем</a:t>
            </a:r>
            <a:r>
              <a:rPr lang="ru-RU" sz="2000" dirty="0" smtClean="0">
                <a:solidFill>
                  <a:srgbClr val="222222"/>
                </a:solidFill>
              </a:rPr>
              <a:t> </a:t>
            </a:r>
            <a:r>
              <a:rPr lang="ru-RU" sz="2000" dirty="0">
                <a:solidFill>
                  <a:srgbClr val="222222"/>
                </a:solidFill>
              </a:rPr>
              <a:t>села є </a:t>
            </a:r>
            <a:r>
              <a:rPr lang="ru-RU" sz="2000" dirty="0"/>
              <a:t>Кравченко </a:t>
            </a:r>
            <a:r>
              <a:rPr lang="ru-RU" sz="2000" dirty="0" err="1"/>
              <a:t>Єфрем</a:t>
            </a:r>
            <a:r>
              <a:rPr lang="ru-RU" sz="2000" dirty="0"/>
              <a:t> </a:t>
            </a:r>
            <a:r>
              <a:rPr lang="ru-RU" sz="2000" dirty="0" err="1"/>
              <a:t>Єфремович</a:t>
            </a:r>
            <a:r>
              <a:rPr lang="ru-RU" sz="2000" dirty="0">
                <a:solidFill>
                  <a:srgbClr val="222222"/>
                </a:solidFill>
              </a:rPr>
              <a:t> — </a:t>
            </a:r>
            <a:r>
              <a:rPr lang="ru-RU" sz="2000" dirty="0" err="1">
                <a:solidFill>
                  <a:srgbClr val="222222"/>
                </a:solidFill>
              </a:rPr>
              <a:t>бібліограф</a:t>
            </a:r>
            <a:r>
              <a:rPr lang="ru-RU" sz="2000" dirty="0">
                <a:solidFill>
                  <a:srgbClr val="222222"/>
                </a:solidFill>
              </a:rPr>
              <a:t> і </a:t>
            </a:r>
            <a:r>
              <a:rPr lang="ru-RU" sz="2000" dirty="0" err="1">
                <a:solidFill>
                  <a:srgbClr val="222222"/>
                </a:solidFill>
              </a:rPr>
              <a:t>бібліотекознавець</a:t>
            </a:r>
            <a:r>
              <a:rPr lang="ru-RU" sz="2000" dirty="0">
                <a:solidFill>
                  <a:srgbClr val="222222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07369" y="2680017"/>
          <a:ext cx="2329261" cy="1497965"/>
        </p:xfrm>
        <a:graphic>
          <a:graphicData uri="http://schemas.openxmlformats.org/drawingml/2006/table">
            <a:tbl>
              <a:tblPr/>
              <a:tblGrid>
                <a:gridCol w="233680"/>
                <a:gridCol w="243205"/>
                <a:gridCol w="265511"/>
                <a:gridCol w="233680"/>
                <a:gridCol w="273050"/>
                <a:gridCol w="269875"/>
                <a:gridCol w="269875"/>
                <a:gridCol w="270510"/>
                <a:gridCol w="269875"/>
              </a:tblGrid>
              <a:tr h="10985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6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175969" y="234083"/>
            <a:ext cx="8859358" cy="6500858"/>
            <a:chOff x="2840" y="5382"/>
            <a:chExt cx="12808" cy="80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7073" y="7249"/>
              <a:ext cx="7922" cy="52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0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840" y="5382"/>
              <a:ext cx="12808" cy="8035"/>
            </a:xfrm>
            <a:prstGeom prst="rect">
              <a:avLst/>
            </a:prstGeom>
            <a:grpFill/>
            <a:ln w="57150" cmpd="thickThin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202" name="Picture 10" descr="z14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1" y="9179"/>
              <a:ext cx="4448" cy="3971"/>
            </a:xfrm>
            <a:prstGeom prst="rect">
              <a:avLst/>
            </a:prstGeom>
            <a:grpFill/>
          </p:spPr>
        </p:pic>
      </p:grpSp>
      <p:sp>
        <p:nvSpPr>
          <p:cNvPr id="3" name="Прямоугольник 2"/>
          <p:cNvSpPr/>
          <p:nvPr/>
        </p:nvSpPr>
        <p:spPr>
          <a:xfrm>
            <a:off x="142844" y="214289"/>
            <a:ext cx="8859358" cy="1510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Наша школа-це наш рідний дім! 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496620" cy="344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07369" y="2680017"/>
          <a:ext cx="2329261" cy="1497965"/>
        </p:xfrm>
        <a:graphic>
          <a:graphicData uri="http://schemas.openxmlformats.org/drawingml/2006/table">
            <a:tbl>
              <a:tblPr/>
              <a:tblGrid>
                <a:gridCol w="233680"/>
                <a:gridCol w="243205"/>
                <a:gridCol w="265511"/>
                <a:gridCol w="233680"/>
                <a:gridCol w="273050"/>
                <a:gridCol w="269875"/>
                <a:gridCol w="269875"/>
                <a:gridCol w="270510"/>
                <a:gridCol w="269875"/>
              </a:tblGrid>
              <a:tr h="10985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6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-91521" y="0"/>
            <a:ext cx="8859358" cy="6500858"/>
            <a:chOff x="2840" y="5382"/>
            <a:chExt cx="12808" cy="80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7073" y="7249"/>
              <a:ext cx="7922" cy="52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0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840" y="5382"/>
              <a:ext cx="12808" cy="8035"/>
            </a:xfrm>
            <a:prstGeom prst="rect">
              <a:avLst/>
            </a:prstGeom>
            <a:grpFill/>
            <a:ln w="57150" cmpd="thickThin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876846"/>
            <a:ext cx="3782130" cy="3854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5772956" cy="3142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3344934"/>
            <a:ext cx="5077228" cy="664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/>
              <a:t>Будинок культури 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07369" y="2680017"/>
          <a:ext cx="2329261" cy="1497965"/>
        </p:xfrm>
        <a:graphic>
          <a:graphicData uri="http://schemas.openxmlformats.org/drawingml/2006/table">
            <a:tbl>
              <a:tblPr/>
              <a:tblGrid>
                <a:gridCol w="233680"/>
                <a:gridCol w="243205"/>
                <a:gridCol w="265511"/>
                <a:gridCol w="233680"/>
                <a:gridCol w="273050"/>
                <a:gridCol w="269875"/>
                <a:gridCol w="269875"/>
                <a:gridCol w="270510"/>
                <a:gridCol w="269875"/>
              </a:tblGrid>
              <a:tr h="10985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6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0" y="0"/>
            <a:ext cx="8859358" cy="6500858"/>
            <a:chOff x="2840" y="5382"/>
            <a:chExt cx="12808" cy="803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7073" y="7249"/>
              <a:ext cx="7922" cy="52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0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840" y="5382"/>
              <a:ext cx="12808" cy="8035"/>
            </a:xfrm>
            <a:prstGeom prst="rect">
              <a:avLst/>
            </a:prstGeom>
            <a:grpFill/>
            <a:ln w="57150" cmpd="thickThin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0"/>
            <a:ext cx="8859358" cy="17008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</a:t>
            </a:r>
            <a:r>
              <a:rPr lang="uk-UA" sz="3600" dirty="0" smtClean="0"/>
              <a:t>СЕЛО, </a:t>
            </a:r>
            <a:r>
              <a:rPr lang="uk-UA" sz="3600" dirty="0" smtClean="0"/>
              <a:t>І СЕРДЦЕ ОДПОЧИНЕ:</a:t>
            </a:r>
          </a:p>
          <a:p>
            <a:pPr algn="ctr"/>
            <a:r>
              <a:rPr lang="uk-UA" sz="3600" dirty="0" smtClean="0"/>
              <a:t>СЕЛО НА НАШІЙ УКРАЇНІ!</a:t>
            </a:r>
            <a:br>
              <a:rPr lang="uk-UA" sz="3600" dirty="0" smtClean="0"/>
            </a:br>
            <a:r>
              <a:rPr lang="uk-UA" sz="3600" dirty="0" smtClean="0"/>
              <a:t>…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2" y="1795180"/>
            <a:ext cx="3554527" cy="3371479"/>
          </a:xfrm>
          <a:prstGeom prst="rect">
            <a:avLst/>
          </a:prstGeom>
        </p:spPr>
      </p:pic>
      <p:pic>
        <p:nvPicPr>
          <p:cNvPr id="5122" name="Picture 2" descr="C:\Users\організатор\Desktop\презентація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49" y="2611483"/>
            <a:ext cx="528478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…</a:t>
            </a:r>
            <a:r>
              <a:rPr lang="uk-UA" sz="3600" dirty="0" smtClean="0"/>
              <a:t>НЕНАЧЕ ПИСАНКА СЕЛО,</a:t>
            </a:r>
          </a:p>
          <a:p>
            <a:pPr algn="ctr"/>
            <a:r>
              <a:rPr lang="uk-UA" sz="3600" dirty="0" smtClean="0"/>
              <a:t>ЗЕЛЕНИМ ГАЄМ ПОРОСЛО</a:t>
            </a:r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" y="1412776"/>
            <a:ext cx="4553796" cy="3954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96" y="2852935"/>
            <a:ext cx="4525859" cy="38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8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9" y="32923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ЦВІТУТЬ САДИ,БІЛІЮТЬ </a:t>
            </a:r>
          </a:p>
          <a:p>
            <a:pPr algn="ctr"/>
            <a:r>
              <a:rPr lang="uk-UA" sz="3600" dirty="0" smtClean="0"/>
              <a:t>ХАТИ</a:t>
            </a:r>
            <a:r>
              <a:rPr lang="ru-RU" sz="3600" dirty="0" smtClean="0"/>
              <a:t>…</a:t>
            </a:r>
            <a:endParaRPr lang="uk-UA" sz="3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" y="1157667"/>
            <a:ext cx="5288311" cy="3423461"/>
          </a:xfrm>
          <a:prstGeom prst="rect">
            <a:avLst/>
          </a:prstGeom>
        </p:spPr>
      </p:pic>
      <p:pic>
        <p:nvPicPr>
          <p:cNvPr id="5" name="Picture 3" descr="C:\Users\організатор\Desktop\презентація\Рисуно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79107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708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…А над самою водою</a:t>
            </a:r>
          </a:p>
          <a:p>
            <a:pPr algn="ctr"/>
            <a:r>
              <a:rPr lang="uk-UA" sz="2800" dirty="0" smtClean="0"/>
              <a:t>Верба похилилась;</a:t>
            </a:r>
          </a:p>
          <a:p>
            <a:pPr algn="ctr"/>
            <a:r>
              <a:rPr lang="uk-UA" sz="2800" dirty="0" smtClean="0"/>
              <a:t>Аж по воді розіслала</a:t>
            </a:r>
          </a:p>
          <a:p>
            <a:pPr algn="ctr"/>
            <a:r>
              <a:rPr lang="uk-UA" sz="2800" dirty="0" err="1"/>
              <a:t>з</a:t>
            </a:r>
            <a:r>
              <a:rPr lang="uk-UA" sz="2800" dirty="0" err="1" smtClean="0"/>
              <a:t>еленії</a:t>
            </a:r>
            <a:r>
              <a:rPr lang="uk-UA" sz="2800" dirty="0" smtClean="0"/>
              <a:t> віти…»</a:t>
            </a:r>
          </a:p>
          <a:p>
            <a:pPr algn="ctr"/>
            <a:r>
              <a:rPr lang="uk-UA" sz="2800" dirty="0" smtClean="0"/>
              <a:t>                                                            </a:t>
            </a:r>
            <a:r>
              <a:rPr lang="uk-UA" sz="2800" dirty="0" err="1" smtClean="0"/>
              <a:t>Т.Г.Шевченко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708920"/>
            <a:ext cx="5095688" cy="4149079"/>
          </a:xfrm>
          <a:prstGeom prst="rect">
            <a:avLst/>
          </a:prstGeom>
        </p:spPr>
      </p:pic>
      <p:pic>
        <p:nvPicPr>
          <p:cNvPr id="4098" name="Picture 2" descr="C:\Users\організатор\Desktop\презентація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" y="2752725"/>
            <a:ext cx="4048126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191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Нема без кореня рослини, а нас, людей, без Батьківщини</dc:title>
  <dc:creator>організатор</dc:creator>
  <cp:lastModifiedBy>кr</cp:lastModifiedBy>
  <cp:revision>110</cp:revision>
  <dcterms:modified xsi:type="dcterms:W3CDTF">2019-10-21T11:17:16Z</dcterms:modified>
</cp:coreProperties>
</file>